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8" r:id="rId10"/>
    <p:sldId id="312" r:id="rId11"/>
    <p:sldId id="310" r:id="rId12"/>
    <p:sldId id="271" r:id="rId13"/>
    <p:sldId id="316" r:id="rId14"/>
    <p:sldId id="315" r:id="rId15"/>
    <p:sldId id="314" r:id="rId16"/>
    <p:sldId id="313" r:id="rId17"/>
    <p:sldId id="29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49" autoAdjust="0"/>
    <p:restoredTop sz="94660"/>
  </p:normalViewPr>
  <p:slideViewPr>
    <p:cSldViewPr>
      <p:cViewPr varScale="1">
        <p:scale>
          <a:sx n="85" d="100"/>
          <a:sy n="85" d="100"/>
        </p:scale>
        <p:origin x="-5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B287F-C324-4269-A4EA-686FAFC37529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C32C6-50AA-468E-8018-18E6C6473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2C6-50AA-468E-8018-18E6C64735F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F863-0B43-4000-BEB3-F7DD2E56EE64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18E-AAEF-460B-BCF1-21FB2D801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F863-0B43-4000-BEB3-F7DD2E56EE64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18E-AAEF-460B-BCF1-21FB2D801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F863-0B43-4000-BEB3-F7DD2E56EE64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18E-AAEF-460B-BCF1-21FB2D801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9BE46-3E79-49DB-832E-F81794827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F863-0B43-4000-BEB3-F7DD2E56EE64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18E-AAEF-460B-BCF1-21FB2D801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F863-0B43-4000-BEB3-F7DD2E56EE64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18E-AAEF-460B-BCF1-21FB2D801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F863-0B43-4000-BEB3-F7DD2E56EE64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18E-AAEF-460B-BCF1-21FB2D801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F863-0B43-4000-BEB3-F7DD2E56EE64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18E-AAEF-460B-BCF1-21FB2D801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F863-0B43-4000-BEB3-F7DD2E56EE64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18E-AAEF-460B-BCF1-21FB2D801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F863-0B43-4000-BEB3-F7DD2E56EE64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18E-AAEF-460B-BCF1-21FB2D801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F863-0B43-4000-BEB3-F7DD2E56EE64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18E-AAEF-460B-BCF1-21FB2D801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F863-0B43-4000-BEB3-F7DD2E56EE64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18E-AAEF-460B-BCF1-21FB2D801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EF863-0B43-4000-BEB3-F7DD2E56EE64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6218E-AAEF-460B-BCF1-21FB2D801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Amurskaja_obl_coa_20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9823" y="0"/>
            <a:ext cx="1584177" cy="192410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714488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Правила заполнения форм №№ 8 и 33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типичные ошибки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Заместитель главного врача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по организационно-методической работе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ГБУЗ АО «АОПТД»</a:t>
            </a:r>
          </a:p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И.С.Гаевая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romashka_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000636"/>
            <a:ext cx="1878233" cy="185736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643050"/>
            <a:ext cx="9144000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	</a:t>
            </a:r>
            <a:endParaRPr lang="ru-RU" sz="2000" dirty="0"/>
          </a:p>
        </p:txBody>
      </p:sp>
      <p:pic>
        <p:nvPicPr>
          <p:cNvPr id="3" name="Рисунок 2" descr="romashka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5767" y="5000636"/>
            <a:ext cx="1878233" cy="1857364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9" y="500041"/>
          <a:ext cx="8715366" cy="4714912"/>
        </p:xfrm>
        <a:graphic>
          <a:graphicData uri="http://schemas.openxmlformats.org/drawingml/2006/table">
            <a:tbl>
              <a:tblPr/>
              <a:tblGrid>
                <a:gridCol w="2331558"/>
                <a:gridCol w="220683"/>
                <a:gridCol w="511726"/>
                <a:gridCol w="434969"/>
                <a:gridCol w="434969"/>
                <a:gridCol w="434969"/>
                <a:gridCol w="434969"/>
                <a:gridCol w="431771"/>
                <a:gridCol w="434969"/>
                <a:gridCol w="434969"/>
                <a:gridCol w="434969"/>
                <a:gridCol w="434969"/>
                <a:gridCol w="434969"/>
                <a:gridCol w="434969"/>
                <a:gridCol w="434969"/>
                <a:gridCol w="434969"/>
              </a:tblGrid>
              <a:tr h="1932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>
                          <a:latin typeface="Times New Roman"/>
                        </a:rPr>
                        <a:t>(2400)</a:t>
                      </a: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4. Диспансерная работа с 0, IV, VI группами учета</a:t>
                      </a: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latin typeface="Times New Roman"/>
                      </a:endParaRP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latin typeface="Times New Roman"/>
                      </a:endParaRP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latin typeface="Times New Roman"/>
                      </a:endParaRP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latin typeface="Times New Roman"/>
                      </a:endParaRP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latin typeface="Times New Roman"/>
                      </a:endParaRP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latin typeface="Times New Roman"/>
                      </a:endParaRP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06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Состоит по группам учета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№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Взято в текущем году</a:t>
                      </a:r>
                    </a:p>
                  </a:txBody>
                  <a:tcPr marL="6714" marR="6714" marT="67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Подлежало ХП или пробному лечению</a:t>
                      </a:r>
                    </a:p>
                  </a:txBody>
                  <a:tcPr marL="6714" marR="6714" marT="67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Прошли курс ХП, пробного лечения</a:t>
                      </a:r>
                    </a:p>
                  </a:txBody>
                  <a:tcPr marL="6714" marR="6714" marT="67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Впервые выявлено больных с ТБ</a:t>
                      </a:r>
                    </a:p>
                  </a:txBody>
                  <a:tcPr marL="6714" marR="6714" marT="67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Снято с учета</a:t>
                      </a:r>
                    </a:p>
                  </a:txBody>
                  <a:tcPr marL="6714" marR="6714" marT="67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Выбыло</a:t>
                      </a:r>
                    </a:p>
                  </a:txBody>
                  <a:tcPr marL="6714" marR="6714" marT="67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Состоит на конец года</a:t>
                      </a:r>
                    </a:p>
                  </a:txBody>
                  <a:tcPr marL="6714" marR="6714" marT="67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328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6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Взрослые</a:t>
                      </a:r>
                      <a:r>
                        <a:rPr lang="ru-RU" sz="800" b="0" i="0" u="none" strike="noStrike">
                          <a:latin typeface="Times New Roman"/>
                        </a:rPr>
                        <a:t>, из них нуждающиеся </a:t>
                      </a:r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/>
                        </a:rPr>
                        <a:t>в определении активности туберкулезного процесса (гр. 0А)</a:t>
                      </a:r>
                    </a:p>
                  </a:txBody>
                  <a:tcPr marL="6714" marR="6714" marT="67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288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328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276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58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204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22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123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28">
                <a:tc gridSpan="8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latin typeface="Times New Roman"/>
                        </a:rPr>
                        <a:t>в проведении дифференциально-диагностических мероприятий (гр. 0 Б)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165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183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170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140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39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28">
                <a:tc gridSpan="8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latin typeface="Times New Roman"/>
                        </a:rPr>
                        <a:t>Взрослые с неактивным туб процессом после клинического излечения (гр. III)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857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1614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1350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66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836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236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2324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28">
                <a:tc gridSpan="8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latin typeface="Times New Roman"/>
                        </a:rPr>
                        <a:t>Взрослые состоящие в бытовом и производственном контакте с </a:t>
                      </a:r>
                      <a:r>
                        <a:rPr lang="ru-RU" sz="800" b="0" i="0" u="none" strike="noStrike" dirty="0" err="1">
                          <a:latin typeface="Times New Roman"/>
                        </a:rPr>
                        <a:t>бактериовыделителем</a:t>
                      </a:r>
                      <a:r>
                        <a:rPr lang="ru-RU" sz="800" b="0" i="0" u="none" strike="noStrike" dirty="0">
                          <a:latin typeface="Times New Roman"/>
                        </a:rPr>
                        <a:t> (гр. IVА)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505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916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835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519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66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1016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28">
                <a:tc gridSpan="8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/>
                        </a:rPr>
                        <a:t>в бытовом и производственном контакте с больным туберкулезом без бактериовыделения (гр. IVА)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736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918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788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742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1002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28">
                <a:tc gridSpan="8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latin typeface="Times New Roman"/>
                        </a:rPr>
                        <a:t>в профессиональном контакте с источником инфекции (гр. IVБ)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114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570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510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127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662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824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latin typeface="Times New Roman"/>
                        </a:rPr>
                        <a:t>Дети от 0 до 17 лет</a:t>
                      </a:r>
                      <a:r>
                        <a:rPr lang="ru-RU" sz="800" b="0" i="0" u="none" strike="noStrike">
                          <a:latin typeface="Times New Roman"/>
                        </a:rPr>
                        <a:t>, из них нуждающиеся</a:t>
                      </a:r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14" marR="6714" marT="67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/>
                        </a:rPr>
                        <a:t> в уточнении характера туберкулиновой чувствительности, уточнении активности туберкулеза и диагностике (гр. 0) </a:t>
                      </a:r>
                    </a:p>
                  </a:txBody>
                  <a:tcPr marL="6714" marR="6714" marT="67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932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393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381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943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439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28">
                <a:tc gridSpan="8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/>
                        </a:rPr>
                        <a:t>с остаточными посттуберкулезными изменениями (гр III А)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28">
                <a:tc gridSpan="8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/>
                        </a:rPr>
                        <a:t>переведенные из I, II, IIIA групп (гр. III Б)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9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13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28">
                <a:tc gridSpan="8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/>
                        </a:rPr>
                        <a:t>состоящие в контакте с бактериовыделителями (гр. IVА)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10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270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727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703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223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948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634">
                <a:tc gridSpan="8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latin typeface="Times New Roman"/>
                        </a:rPr>
                        <a:t>из контакта с больными туберкулезом без </a:t>
                      </a:r>
                      <a:r>
                        <a:rPr lang="ru-RU" sz="800" b="0" i="0" u="none" strike="noStrike" dirty="0" err="1">
                          <a:latin typeface="Times New Roman"/>
                        </a:rPr>
                        <a:t>бактериовыделения</a:t>
                      </a:r>
                      <a:r>
                        <a:rPr lang="ru-RU" sz="800" b="0" i="0" u="none" strike="noStrike" dirty="0">
                          <a:latin typeface="Times New Roman"/>
                        </a:rPr>
                        <a:t>, из семей животноводов или имеющих больных туберкулезом животных (гр. IVБ)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11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449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752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706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504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19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928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328">
                <a:tc gridSpan="8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/>
                        </a:rPr>
                        <a:t>в раннем периоде первичной туберкулезной инфекции (группа VIА)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1327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1216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1172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1624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60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1914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634">
                <a:tc gridSpan="8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latin typeface="Times New Roman"/>
                        </a:rPr>
                        <a:t>ранее инфицированные, с </a:t>
                      </a:r>
                      <a:r>
                        <a:rPr lang="ru-RU" sz="800" b="0" i="0" u="none" strike="noStrike" dirty="0" err="1">
                          <a:latin typeface="Times New Roman"/>
                        </a:rPr>
                        <a:t>гиперергической</a:t>
                      </a:r>
                      <a:r>
                        <a:rPr lang="ru-RU" sz="800" b="0" i="0" u="none" strike="noStrike" dirty="0">
                          <a:latin typeface="Times New Roman"/>
                        </a:rPr>
                        <a:t> реакцией на туберкулин, из соц. групп риска с выраженными реакциями на туберкулин (гр. VIБ)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13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447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548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536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472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23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620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8111">
                <a:tc gridSpan="8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/>
                        </a:rPr>
                        <a:t>с усиливающейся туберкулиновой чувствительностью (гр. VIВ)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14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560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613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575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633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31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651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5286388"/>
            <a:ext cx="87849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b="1" dirty="0" smtClean="0"/>
              <a:t>Не сходится межгодовой баланс из-за невнимательности и арифметических ошибок.</a:t>
            </a:r>
          </a:p>
          <a:p>
            <a:pPr marL="342900" indent="-342900">
              <a:buAutoNum type="arabicPeriod"/>
            </a:pPr>
            <a:r>
              <a:rPr lang="ru-RU" sz="1400" b="1" dirty="0" smtClean="0"/>
              <a:t>Выявлено больных с активным ТБ из </a:t>
            </a:r>
            <a:r>
              <a:rPr lang="en-US" sz="1400" b="1" dirty="0" smtClean="0"/>
              <a:t>III </a:t>
            </a:r>
            <a:r>
              <a:rPr lang="ru-RU" sz="1400" b="1" dirty="0" smtClean="0"/>
              <a:t>группы табл.2400 стр.3 гр.6 равно табл.2300 стр.2 гр.3 +9 (рецидивы из </a:t>
            </a:r>
            <a:r>
              <a:rPr lang="en-US" sz="1400" b="1" dirty="0" smtClean="0"/>
              <a:t>III </a:t>
            </a:r>
            <a:r>
              <a:rPr lang="ru-RU" sz="1400" b="1" dirty="0" smtClean="0"/>
              <a:t>группы ).</a:t>
            </a:r>
          </a:p>
          <a:p>
            <a:pPr marL="342900" indent="-342900">
              <a:buAutoNum type="arabicPeriod"/>
            </a:pPr>
            <a:r>
              <a:rPr lang="ru-RU" sz="1400" b="1" dirty="0" smtClean="0"/>
              <a:t>Взято в текущем году в </a:t>
            </a:r>
            <a:r>
              <a:rPr lang="en-US" sz="1400" b="1" dirty="0" smtClean="0"/>
              <a:t>III A </a:t>
            </a:r>
            <a:r>
              <a:rPr lang="ru-RU" sz="1400" b="1" dirty="0" smtClean="0"/>
              <a:t>группу строка 8 гр.3 не должно быть меньше, чем в табл.2200 стр.7.</a:t>
            </a:r>
          </a:p>
          <a:p>
            <a:pPr marL="342900" indent="-342900">
              <a:buAutoNum type="arabicPeriod"/>
            </a:pP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romashka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5767" y="5000636"/>
            <a:ext cx="1878233" cy="1857364"/>
          </a:xfrm>
          <a:prstGeom prst="rect">
            <a:avLst/>
          </a:prstGeom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64305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214287"/>
          <a:ext cx="8786880" cy="3857654"/>
        </p:xfrm>
        <a:graphic>
          <a:graphicData uri="http://schemas.openxmlformats.org/drawingml/2006/table">
            <a:tbl>
              <a:tblPr/>
              <a:tblGrid>
                <a:gridCol w="2349830"/>
                <a:gridCol w="222411"/>
                <a:gridCol w="515738"/>
                <a:gridCol w="438377"/>
                <a:gridCol w="438377"/>
                <a:gridCol w="438377"/>
                <a:gridCol w="438377"/>
                <a:gridCol w="438377"/>
                <a:gridCol w="438377"/>
                <a:gridCol w="438377"/>
                <a:gridCol w="438377"/>
                <a:gridCol w="438377"/>
                <a:gridCol w="438377"/>
                <a:gridCol w="438377"/>
                <a:gridCol w="438377"/>
                <a:gridCol w="438377"/>
              </a:tblGrid>
              <a:tr h="5040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/>
                        </a:rPr>
                        <a:t>(2500)</a:t>
                      </a: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Times New Roman"/>
                        </a:rPr>
                        <a:t>5. </a:t>
                      </a:r>
                      <a:r>
                        <a:rPr lang="ru-RU" sz="800" b="1" i="0" u="none" strike="noStrike" dirty="0" err="1">
                          <a:latin typeface="Times New Roman"/>
                        </a:rPr>
                        <a:t>Бактериовыделители</a:t>
                      </a:r>
                      <a:r>
                        <a:rPr lang="ru-RU" sz="800" b="1" i="0" u="none" strike="noStrike" dirty="0">
                          <a:latin typeface="Times New Roman"/>
                        </a:rPr>
                        <a:t>, состоящие на учете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/>
                        </a:rPr>
                        <a:t>10738</a:t>
                      </a:r>
                    </a:p>
                  </a:txBody>
                  <a:tcPr marL="6714" marR="6714" marT="6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Группы больных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№ 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Обнаружено из числа больных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Переведено из дру-гих учреж-дений б-х, выделяющих МБТ</a:t>
                      </a:r>
                    </a:p>
                  </a:txBody>
                  <a:tcPr marL="6714" marR="6714" marT="67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Умерло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Перестало выделять МБТ</a:t>
                      </a:r>
                    </a:p>
                  </a:txBody>
                  <a:tcPr marL="6714" marR="6714" marT="67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Выбыло из района обслуживания</a:t>
                      </a:r>
                    </a:p>
                  </a:txBody>
                  <a:tcPr marL="6714" marR="6714" marT="67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Состоит на конец отчетного года</a:t>
                      </a:r>
                    </a:p>
                  </a:txBody>
                  <a:tcPr marL="6714" marR="6714" marT="67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с впервые в жизни уста-новленным диагнозом  </a:t>
                      </a:r>
                    </a:p>
                  </a:txBody>
                  <a:tcPr marL="6714" marR="6714" marT="67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из них методом посева</a:t>
                      </a:r>
                    </a:p>
                  </a:txBody>
                  <a:tcPr marL="6714" marR="6714" marT="67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из них методом микроскопии</a:t>
                      </a:r>
                    </a:p>
                  </a:txBody>
                  <a:tcPr marL="6714" marR="6714" marT="67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состоящих на учете 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снятых ранее с учета</a:t>
                      </a:r>
                    </a:p>
                  </a:txBody>
                  <a:tcPr marL="6714" marR="6714" marT="67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от туберкулеза</a:t>
                      </a:r>
                    </a:p>
                  </a:txBody>
                  <a:tcPr marL="6714" marR="6714" marT="67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от других причин</a:t>
                      </a:r>
                    </a:p>
                  </a:txBody>
                  <a:tcPr marL="6714" marR="6714" marT="67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47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в </a:t>
                      </a:r>
                      <a:r>
                        <a:rPr lang="en-US" sz="800" b="0" i="0" u="none" strike="noStrike">
                          <a:latin typeface="Times New Roman"/>
                        </a:rPr>
                        <a:t>I </a:t>
                      </a:r>
                      <a:r>
                        <a:rPr lang="ru-RU" sz="800" b="0" i="0" u="none" strike="noStrike">
                          <a:latin typeface="Times New Roman"/>
                        </a:rPr>
                        <a:t>группе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из них в IБ группе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в </a:t>
                      </a:r>
                      <a:r>
                        <a:rPr lang="en-US" sz="800" b="0" i="0" u="none" strike="noStrike" dirty="0">
                          <a:latin typeface="Times New Roman"/>
                        </a:rPr>
                        <a:t>II </a:t>
                      </a:r>
                      <a:r>
                        <a:rPr lang="ru-RU" sz="800" b="0" i="0" u="none" strike="noStrike" dirty="0">
                          <a:latin typeface="Times New Roman"/>
                        </a:rPr>
                        <a:t>группе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в </a:t>
                      </a:r>
                      <a:r>
                        <a:rPr lang="en-US" sz="800" b="0" i="0" u="none" strike="noStrike" dirty="0">
                          <a:latin typeface="Times New Roman"/>
                        </a:rPr>
                        <a:t>III </a:t>
                      </a:r>
                      <a:r>
                        <a:rPr lang="ru-RU" sz="800" b="0" i="0" u="none" strike="noStrike" dirty="0">
                          <a:latin typeface="Times New Roman"/>
                        </a:rPr>
                        <a:t>группе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10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12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13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16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Туберкулез органов дыхания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154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111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105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16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26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16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159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120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68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310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880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3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Обследовано на МЛУ (из стр. 01)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111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111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62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59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19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107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34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181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574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279"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/>
                        </a:rPr>
                        <a:t>   из них выявлена МЛУ 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43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28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47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279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0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Туберкулез внелегочных локализаций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9485"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/>
                        </a:rPr>
                        <a:t>из них сельских жителей (из суммы строк 01+04)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53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34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63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27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85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23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340</a:t>
                      </a:r>
                    </a:p>
                  </a:txBody>
                  <a:tcPr marL="6714" marR="6714" marT="6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4071942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Основная проблема – не сходится межгодовой баланс просто из-за невнимательности.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Обследовано на МЛУ (стр.2) баланс не считается.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Выявлена МЛУ (стр.3) по вертикали в графах 6-13 может быть больше строки 1 из-за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бактериовыделителей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выявленных в прошлом году, у которых МЛУ выявлена в отчетном году.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86388"/>
            <a:ext cx="1015206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42844" y="5786454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Обследовано на МБТ (сумма граф 1 и 2) должна быть больше количества в/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больных ТОД, т.к. каждого больного положено обследовать и скопией, и посевом.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643050"/>
            <a:ext cx="9144000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	</a:t>
            </a:r>
            <a:endParaRPr lang="ru-RU" sz="2000" dirty="0"/>
          </a:p>
        </p:txBody>
      </p:sp>
      <p:pic>
        <p:nvPicPr>
          <p:cNvPr id="3" name="Рисунок 2" descr="romashka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5767" y="5000636"/>
            <a:ext cx="1878233" cy="1857364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142855"/>
          <a:ext cx="8643999" cy="3297012"/>
        </p:xfrm>
        <a:graphic>
          <a:graphicData uri="http://schemas.openxmlformats.org/drawingml/2006/table">
            <a:tbl>
              <a:tblPr/>
              <a:tblGrid>
                <a:gridCol w="2074562"/>
                <a:gridCol w="216574"/>
                <a:gridCol w="98262"/>
                <a:gridCol w="140553"/>
                <a:gridCol w="338718"/>
                <a:gridCol w="577533"/>
                <a:gridCol w="577533"/>
                <a:gridCol w="577533"/>
                <a:gridCol w="577533"/>
                <a:gridCol w="577533"/>
                <a:gridCol w="577533"/>
                <a:gridCol w="577533"/>
                <a:gridCol w="577533"/>
                <a:gridCol w="577533"/>
                <a:gridCol w="577533"/>
              </a:tblGrid>
              <a:tr h="1443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(2600) 6. Больничная и санаторная помощь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58">
                <a:tc rowSpan="3" gridSpan="7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Вид помощи</a:t>
                      </a:r>
                    </a:p>
                  </a:txBody>
                  <a:tcPr marL="4291" marR="4291" marT="42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Больных, состоящих на учете, </a:t>
                      </a:r>
                      <a:r>
                        <a:rPr lang="ru-RU" sz="800" b="0" i="0" u="none" strike="noStrike">
                          <a:solidFill>
                            <a:srgbClr val="DD08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8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из них с впервые в жизни установленным диагнозом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758"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из них: 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241"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детей до 14 лет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подростков 15-17 лет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детей до 14 лет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подростков 15-17 лет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5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91" marR="4291" marT="42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Госпитализировано всего</a:t>
                      </a:r>
                    </a:p>
                  </a:txBody>
                  <a:tcPr marL="4291" marR="4291" marT="42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1" u="none" strike="noStrike">
                        <a:latin typeface="Times New Roman"/>
                      </a:endParaRP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1" u="none" strike="noStrike">
                        <a:latin typeface="Times New Roman"/>
                      </a:endParaRP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1481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456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75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из них бактериовыделителей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1" u="none" strike="noStrike" dirty="0">
                        <a:latin typeface="Times New Roman"/>
                      </a:endParaRP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689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952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в том числе в дневные стационары  (из строки 01)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1" u="none" strike="noStrike" dirty="0">
                        <a:latin typeface="Times New Roman"/>
                      </a:endParaRP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36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 том числе в санатории  (из строки 01)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1" u="none" strike="noStrike" dirty="0">
                        <a:latin typeface="Times New Roman"/>
                      </a:endParaRP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75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Применены хирургические  методы лечения (всего)</a:t>
                      </a:r>
                    </a:p>
                  </a:txBody>
                  <a:tcPr marL="4291" marR="4291" marT="42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1" u="none" strike="noStrike" dirty="0">
                        <a:latin typeface="Times New Roman"/>
                      </a:endParaRP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 поводу туберкулеза органов дыхания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1" u="none" strike="noStrike" dirty="0">
                        <a:latin typeface="Times New Roman"/>
                      </a:endParaRP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5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из них по поводу ФКТ легких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1" u="none" strike="noStrike">
                        <a:latin typeface="Times New Roman"/>
                      </a:endParaRP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9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костно-суставного  туберкулеза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1" u="none" strike="noStrike">
                        <a:latin typeface="Times New Roman"/>
                      </a:endParaRP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7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туберкулеза мочеполовых органов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1" u="none" strike="noStrike">
                        <a:latin typeface="Times New Roman"/>
                      </a:endParaRP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из них с туберкулезом женских половых органов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1" u="none" strike="noStrike">
                        <a:latin typeface="Times New Roman"/>
                      </a:endParaRP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5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туберкулеза периферических лимфатических узлов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1" u="none" strike="noStrike">
                        <a:latin typeface="Times New Roman"/>
                      </a:endParaRPr>
                    </a:p>
                  </a:txBody>
                  <a:tcPr marL="4291" marR="4291" marT="42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58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Умерло в стационаре от туберкулеза больных, состоявших на  учете</a:t>
                      </a:r>
                    </a:p>
                  </a:txBody>
                  <a:tcPr marL="4291" marR="4291" marT="42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91" marR="4291" marT="42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75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1" marR="4291" marT="429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3429000"/>
            <a:ext cx="89644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Таблица составлена наоборот сначала про контингенты, а потом про впервые выявленных.  Иногда путают.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Госпитализировано всего (строка 1) указываются люди, а не госпитализации. </a:t>
            </a:r>
          </a:p>
          <a:p>
            <a:pPr marL="342900" indent="-34290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Один и тот же человек может быть госпитализирован сначала в стационар, потом в дневной стационар, потом в санаторий.  Показывать в строках (1,3,4) людей отдельно. Ничего не суммировать.</a:t>
            </a:r>
          </a:p>
          <a:p>
            <a:pPr marL="342900" indent="-342900">
              <a:buFontTx/>
              <a:buAutoNum type="arabicPeriod" startAt="3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отличие от табл.2130, в строке 4 пишем всех, прошедших санаторное лечение, а не только больных ТОД.</a:t>
            </a:r>
          </a:p>
          <a:p>
            <a:pPr marL="342900" indent="-342900">
              <a:buAutoNum type="arabicPeriod" startAt="3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Хирургия (стр.5) тоже люди, а одному человеку можно сделать много операций по поводу разных локализаций, т.е. тоже пишем в каждую строку (6-11) людей, а не операции.</a:t>
            </a:r>
          </a:p>
          <a:p>
            <a:pPr marL="342900" indent="-342900">
              <a:buAutoNum type="arabicPeriod" startAt="3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Умерло в стационаре от туберкулеза из состоявших на учете – это часть из табл.2300 стр.7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16"/>
            <a:ext cx="9648007" cy="644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827584" y="6381328"/>
            <a:ext cx="4281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 Заполняют только те, кто использует этот метод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643050"/>
            <a:ext cx="9144000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	</a:t>
            </a:r>
            <a:endParaRPr lang="ru-RU" sz="2000" dirty="0"/>
          </a:p>
        </p:txBody>
      </p:sp>
      <p:pic>
        <p:nvPicPr>
          <p:cNvPr id="3" name="Рисунок 2" descr="romashka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5767" y="5000636"/>
            <a:ext cx="1878233" cy="1857364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14290"/>
          <a:ext cx="8786873" cy="4143404"/>
        </p:xfrm>
        <a:graphic>
          <a:graphicData uri="http://schemas.openxmlformats.org/drawingml/2006/table">
            <a:tbl>
              <a:tblPr/>
              <a:tblGrid>
                <a:gridCol w="2637513"/>
                <a:gridCol w="275344"/>
                <a:gridCol w="734252"/>
                <a:gridCol w="734252"/>
                <a:gridCol w="734252"/>
                <a:gridCol w="734252"/>
                <a:gridCol w="734252"/>
                <a:gridCol w="734252"/>
                <a:gridCol w="734252"/>
                <a:gridCol w="734252"/>
              </a:tblGrid>
              <a:tr h="411460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/>
                        </a:rPr>
                        <a:t>(2700) 7. Эффективность лечения и наблюдения больных туберкулезом органов дыхания, выявленных в предыдущем году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7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№ строки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Впервые выявленные больные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Больные с рецидивом туберкулеза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9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в том числе бактерио-выделители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с деструкци-ей легочной ткани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без бактерио-выделения и деструкции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в том числе бактерио-выделители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с деструкци-ей легочной ткани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без бактерио-выделения и деструкции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/>
                        </a:rPr>
                        <a:t>Взято на учет в предыдущем году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4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Выбыло в другие территории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4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Times New Roman"/>
                        </a:rPr>
                        <a:t>Умерло от туберкулеза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4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Умерло от других причин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 dirty="0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4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/>
                        </a:rPr>
                        <a:t>Диагноз туберкулеза снят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4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/>
                        </a:rPr>
                        <a:t>Выделение МБТ прекратилось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/>
                        </a:rPr>
                        <a:t>Полость распада закрылась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/>
                        </a:rPr>
                        <a:t>Переведено в </a:t>
                      </a:r>
                      <a:r>
                        <a:rPr lang="en-US" sz="800" b="1" i="0" u="none" strike="noStrike">
                          <a:latin typeface="Times New Roman"/>
                        </a:rPr>
                        <a:t>III </a:t>
                      </a:r>
                      <a:r>
                        <a:rPr lang="ru-RU" sz="800" b="1" i="0" u="none" strike="noStrike">
                          <a:latin typeface="Times New Roman"/>
                        </a:rPr>
                        <a:t>группу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4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Прибыло из других территорий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53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Выделение МБТ прекратилось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Times New Roman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Полость распада закрылась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53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Переведено в </a:t>
                      </a:r>
                      <a:r>
                        <a:rPr lang="en-US" sz="800" b="0" i="0" u="none" strike="noStrike">
                          <a:latin typeface="Times New Roman"/>
                        </a:rPr>
                        <a:t>III </a:t>
                      </a:r>
                      <a:r>
                        <a:rPr lang="ru-RU" sz="800" b="0" i="0" u="none" strike="noStrike">
                          <a:latin typeface="Times New Roman"/>
                        </a:rPr>
                        <a:t>группу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44" y="4429132"/>
            <a:ext cx="90011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Необходимо правильно посчитать количество больных из формы прошлого года в строке 1, много арифметических ошибок, и из-за невнимательности.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Впервые выявленные больные ТОД  (графы 3,5,6) берутся соответственно из табл.2100 строк 1,4, 5 </a:t>
            </a:r>
          </a:p>
          <a:p>
            <a:pPr marL="342900" indent="-34290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гр.4 прошлого года, а гр.4 из табл.2500 стр.1  гр.3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Рецидивы всего - из табл.2300 стр.1 гр.3 прошлого года.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Рецидивы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бактериовыделители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- из табл.2500 сумма граф 9 и 10 из строки 1 (из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группы и из снятых с учета) прошлого года. 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Переведено в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группу (стр8) меньше разницы строк (1-2-3-4–5).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643050"/>
            <a:ext cx="9144000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	</a:t>
            </a:r>
            <a:endParaRPr lang="ru-RU" sz="2000" dirty="0"/>
          </a:p>
        </p:txBody>
      </p:sp>
      <p:pic>
        <p:nvPicPr>
          <p:cNvPr id="3" name="Рисунок 2" descr="romashka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5767" y="5000636"/>
            <a:ext cx="1878233" cy="1857364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2" y="214290"/>
          <a:ext cx="8786877" cy="3144107"/>
        </p:xfrm>
        <a:graphic>
          <a:graphicData uri="http://schemas.openxmlformats.org/drawingml/2006/table">
            <a:tbl>
              <a:tblPr/>
              <a:tblGrid>
                <a:gridCol w="1431088"/>
                <a:gridCol w="1431088"/>
                <a:gridCol w="1345224"/>
                <a:gridCol w="419785"/>
                <a:gridCol w="1259356"/>
                <a:gridCol w="1450168"/>
                <a:gridCol w="1450168"/>
              </a:tblGrid>
              <a:tr h="481678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/>
                        </a:rPr>
                        <a:t>(2800) 8. Оказание помощи больными туберкулезом, временно проживающими на территории обслуживания (кроме состоящих на учете)</a:t>
                      </a:r>
                    </a:p>
                  </a:txBody>
                  <a:tcPr marL="8650" marR="8650" marT="86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01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8650" marR="8650" marT="8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№ строки</a:t>
                      </a:r>
                    </a:p>
                  </a:txBody>
                  <a:tcPr marL="8650" marR="8650" marT="86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Всего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из них: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069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детей            0-14 лет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подростков 15-17 лет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16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8650" marR="8650" marT="86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8650" marR="8650" marT="8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650" marR="8650" marT="86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650" marR="8650" marT="86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650" marR="8650" marT="86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8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Выявлено в текущем году</a:t>
                      </a:r>
                    </a:p>
                  </a:txBody>
                  <a:tcPr marL="8650" marR="8650" marT="86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8650" marR="8650" marT="8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9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69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latin typeface="Times New Roman"/>
                        </a:rPr>
                        <a:t>из них с МБТ+</a:t>
                      </a:r>
                    </a:p>
                  </a:txBody>
                  <a:tcPr marL="8650" marR="8650" marT="865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8650" marR="8650" marT="8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606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Наблюдалось в отчетном году</a:t>
                      </a:r>
                    </a:p>
                  </a:txBody>
                  <a:tcPr marL="8650" marR="8650" marT="86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650" marR="8650" marT="8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Лечились в стационаре</a:t>
                      </a:r>
                    </a:p>
                  </a:txBody>
                  <a:tcPr marL="8650" marR="8650" marT="86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650" marR="8650" marT="8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72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Лечились амбулаторно</a:t>
                      </a:r>
                    </a:p>
                  </a:txBody>
                  <a:tcPr marL="8650" marR="8650" marT="86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650" marR="8650" marT="8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Умерло от туберкулеза всего</a:t>
                      </a:r>
                    </a:p>
                  </a:txBody>
                  <a:tcPr marL="8650" marR="8650" marT="86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650" marR="8650" marT="8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latin typeface="Times New Roman"/>
                        </a:rPr>
                        <a:t>из них в стационаре</a:t>
                      </a:r>
                    </a:p>
                  </a:txBody>
                  <a:tcPr marL="8650" marR="8650" marT="865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8650" marR="8650" marT="8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650" marR="8650" marT="8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44" y="3500438"/>
            <a:ext cx="821537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Данные заполняются из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ф.089/у Извещение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 больном с впервые в жизни установленном диагнозе туберкулеза, с рецидивом туберкулеза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(лица БОМЖ и иностранные граждане).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больной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лечился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данном учреждении, то его учитывают в строках 3-5.</a:t>
            </a:r>
          </a:p>
          <a:p>
            <a:pPr marL="342900" indent="-342900">
              <a:buAutoNum type="arabicPeriod" startAt="3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Если больной умер во время лечения или без лечения, но диспансеру известно, что болел, то включаем его в строки 6 (всего) и 7(в стационаре).</a:t>
            </a:r>
          </a:p>
          <a:p>
            <a:pPr marL="342900" indent="-342900">
              <a:buAutoNum type="arabicPeriod" startAt="3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Данные о смерти из строки 6 включаются в табл.2310 строку1 графы 4-6 табл. </a:t>
            </a:r>
          </a:p>
          <a:p>
            <a:pPr marL="342900" indent="-342900">
              <a:buFontTx/>
              <a:buAutoNum type="arabicPeriod" startAt="3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Данные о смерти в стационаре из строки 7 включаются в  табл.2610 строку 1 графы 1-3 </a:t>
            </a:r>
          </a:p>
          <a:p>
            <a:pPr marL="342900" indent="-34290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из раздела 6 «Больничная и санаторная помощь»</a:t>
            </a:r>
          </a:p>
          <a:p>
            <a:pPr marL="342900" indent="-34290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Всеми медицинскими организациями допускаются ошибки при предоставлении формы №33.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643050"/>
            <a:ext cx="9144000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	</a:t>
            </a:r>
            <a:endParaRPr lang="ru-RU" sz="2000" dirty="0"/>
          </a:p>
        </p:txBody>
      </p:sp>
      <p:pic>
        <p:nvPicPr>
          <p:cNvPr id="3" name="Рисунок 2" descr="romashka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5767" y="5000636"/>
            <a:ext cx="1878233" cy="1857364"/>
          </a:xfrm>
          <a:prstGeom prst="rect">
            <a:avLst/>
          </a:prstGeom>
        </p:spPr>
      </p:pic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42844" y="1500175"/>
            <a:ext cx="900115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Перечень необходимых отчетов для предоставления за 2015г.: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Форма №8 «Сведения о заболеваниях активным туберкулезом»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Форма №33 «Сведения о больных туберкулезом»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Контроль ф8 и ф33 (на электронном носителе)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Конъюнктурный отчет врача-фтизиатра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Впервые выявленные больные с сочетанием туберкулеза органов дыхания и туберкулеза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внеторакальных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локализаций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Впервые выявленные   больные  с множественными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внеторакальными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формами   туберкулеза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Отчет по целевой программе (если утверждена и финансируется)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Отчет по охвату флюорографическим обследованием населения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решений областной противотуберкулезной комиссии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Информация о результатах лечения больных с МЛУ ТБ, зарегистрированных  на лечение по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режиму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643050"/>
            <a:ext cx="9144000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	</a:t>
            </a:r>
            <a:endParaRPr lang="ru-RU" sz="2000" dirty="0"/>
          </a:p>
        </p:txBody>
      </p:sp>
      <p:pic>
        <p:nvPicPr>
          <p:cNvPr id="3" name="Рисунок 2" descr="romashka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5767" y="5000636"/>
            <a:ext cx="1878233" cy="1857364"/>
          </a:xfrm>
          <a:prstGeom prst="rect">
            <a:avLst/>
          </a:prstGeom>
        </p:spPr>
      </p:pic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1142984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Отчет по микробиологической диагностике туберкулеза (заполняется зав. клинико-диагностической лабораторией районной больницы, составляется в целом по району)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Отчет о количестве иностранных граждан и лиц без гражданства, получивших медицинскую помощь в ЛПУ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Отчет по приказу от 05.02.2010 №61 «Сведения об основных целевых показателях деятельности учреждений здравоохранения субъекта РФ и муниципальных образований, участвующих в реализации мероприятий, направленных на совершенствование оказания мед. помощи больным туберкулезом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Отчет о количестве лиц нуждающихся в оперативном лечении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Отчет по умершим больным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Отчет о лицах, уклоняющихся от лечения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План работы на 2016 год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Все формы для заполнения, а также рекомендации по составлению отчетных форм №8, 33, методика их контроля находятся в папке «Фтизиатрия 2015»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3116"/>
            <a:ext cx="8229600" cy="228601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romashka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5767" y="5000636"/>
            <a:ext cx="1878233" cy="1857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28736"/>
            <a:ext cx="9144000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	</a:t>
            </a:r>
            <a:endParaRPr lang="ru-RU" sz="2000" dirty="0"/>
          </a:p>
        </p:txBody>
      </p:sp>
      <p:pic>
        <p:nvPicPr>
          <p:cNvPr id="3" name="Рисунок 2" descr="romashka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5767" y="5000636"/>
            <a:ext cx="1878233" cy="18573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2844" y="642918"/>
            <a:ext cx="900115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Форма № 8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Составляется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только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на основе извещения о больном с впервые в жизни установленном диагнозе туберкулеза, с рецидивом туберкулеза ф.089у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которое заполняется на каждого впервые выявленного больного туберкулезом или рецидив заболевания и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присылается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в головное ПТУ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медучреждениями любой подчиненности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(Минздрав, ФСИН, ФМБА, МО, ФМС, РЖД,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психинтернат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детский дом и т.д. и т.п.)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romashka_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65767" y="5000636"/>
            <a:ext cx="1878233" cy="1857364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5" y="142841"/>
          <a:ext cx="8715435" cy="5143554"/>
        </p:xfrm>
        <a:graphic>
          <a:graphicData uri="http://schemas.openxmlformats.org/drawingml/2006/table">
            <a:tbl>
              <a:tblPr/>
              <a:tblGrid>
                <a:gridCol w="382155"/>
                <a:gridCol w="2607227"/>
                <a:gridCol w="382148"/>
                <a:gridCol w="382148"/>
                <a:gridCol w="758129"/>
                <a:gridCol w="382148"/>
                <a:gridCol w="382148"/>
                <a:gridCol w="382148"/>
                <a:gridCol w="382148"/>
                <a:gridCol w="382148"/>
                <a:gridCol w="382148"/>
                <a:gridCol w="382148"/>
                <a:gridCol w="382148"/>
                <a:gridCol w="382148"/>
                <a:gridCol w="382148"/>
                <a:gridCol w="382148"/>
              </a:tblGrid>
              <a:tr h="93566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Пол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№ строки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Код по МКБ X</a:t>
                      </a:r>
                      <a:r>
                        <a:rPr lang="ru-RU" sz="800" b="0" i="1" u="none" strike="noStrike"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>
                          <a:latin typeface="Times New Roman"/>
                        </a:rPr>
                        <a:t>пересмотра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Times New Roman"/>
                        </a:rPr>
                        <a:t>Число больных с впервые в жизни установленным диагнозом активного туберкулеза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12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ВСЕГО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в том числе в возрасте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74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0-4 года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5-6 лет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7-14 лет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15-17 лет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18-24 года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25-34 года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35-44 года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45-54 года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55-64 года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65 лет и более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Заболело туберкулезом - всего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М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A15 - A19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445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67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142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104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Ж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244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81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18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rowSpan="2" gridSpan="2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latin typeface="Times New Roman"/>
                        </a:rPr>
                        <a:t>  из них МБТ+, определяемый любым методом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М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A15; A17 - A19 </a:t>
                      </a:r>
                      <a:r>
                        <a:rPr lang="ru-RU" sz="800" b="0" i="0" u="none" strike="noStrike">
                          <a:latin typeface="Times New Roman"/>
                        </a:rPr>
                        <a:t>часть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119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40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12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Ж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46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6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6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123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Из числа больных всего (стр.01,02) – число больных туберкулезом органов дыхания 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М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A15; A16; A19 </a:t>
                      </a:r>
                      <a:r>
                        <a:rPr lang="ru-RU" sz="800" b="0" i="0" u="none" strike="noStrike">
                          <a:latin typeface="Times New Roman"/>
                        </a:rPr>
                        <a:t>часть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440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67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141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100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4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Ж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238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7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80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17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Из числа больных туберкулезом органов дыхания больные туберкулезом легких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М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7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A15 - A16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423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66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136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99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Ж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8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226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38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40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16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latin typeface="Times New Roman"/>
                        </a:rPr>
                        <a:t>в том числе МБТ+ только </a:t>
                      </a:r>
                      <a:r>
                        <a:rPr lang="ru-RU" sz="800" b="0" i="0" u="none" strike="noStrike" dirty="0" err="1">
                          <a:latin typeface="Times New Roman"/>
                        </a:rPr>
                        <a:t>культуральным</a:t>
                      </a:r>
                      <a:r>
                        <a:rPr lang="ru-RU" sz="800" b="0" i="0" u="none" strike="noStrike" dirty="0">
                          <a:latin typeface="Times New Roman"/>
                        </a:rPr>
                        <a:t> методом, независимо от результатов микроскопии </a:t>
                      </a:r>
                    </a:p>
                  </a:txBody>
                  <a:tcPr marL="5340" marR="5340" marT="53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М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A15.1-A15.2 </a:t>
                      </a:r>
                      <a:r>
                        <a:rPr lang="ru-RU" sz="800" b="0" i="0" u="none" strike="noStrike">
                          <a:latin typeface="Times New Roman"/>
                        </a:rPr>
                        <a:t>часть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82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26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123"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Ж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10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1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latin typeface="Times New Roman"/>
                        </a:rPr>
                        <a:t>МБТ+ методом бактериоскопии, независимо от результатов посева</a:t>
                      </a:r>
                    </a:p>
                  </a:txBody>
                  <a:tcPr marL="5340" marR="5340" marT="53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М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A15.0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79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123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Ж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12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35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123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Фиброзно-кавернозный туберкулез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М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13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A15.0 - </a:t>
                      </a:r>
                      <a:r>
                        <a:rPr lang="ru-RU" sz="800" b="0" i="0" u="none" strike="noStrike">
                          <a:latin typeface="Times New Roman"/>
                        </a:rPr>
                        <a:t>А15.3; А16.0-А16.2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Ж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14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Из числа больных всего (стр.01,02) – число больных туберкулезом </a:t>
                      </a:r>
                      <a:r>
                        <a:rPr lang="ru-RU" sz="800" b="0" i="0" u="none" strike="noStrike" dirty="0" err="1">
                          <a:latin typeface="Times New Roman"/>
                        </a:rPr>
                        <a:t>внелегочных</a:t>
                      </a:r>
                      <a:r>
                        <a:rPr lang="ru-RU" sz="800" b="0" i="0" u="none" strike="noStrike" dirty="0">
                          <a:latin typeface="Times New Roman"/>
                        </a:rPr>
                        <a:t> локализаций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М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А17; А18; А19 часть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12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Ж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16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6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123">
                <a:tc rowSpan="2" gridSpan="2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/>
                        </a:rPr>
                        <a:t>  из них:  мозговых  оболочек  и  ЦНС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М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17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latin typeface="Times New Roman"/>
                        </a:rPr>
                        <a:t>A17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Ж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18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rowSpan="2" gridSpan="2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/>
                        </a:rPr>
                        <a:t>  костей  и  суставов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М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A18.0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Ж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20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rowSpan="2" gridSpan="2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/>
                        </a:rPr>
                        <a:t>  мочеполовых  органов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М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21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A18.1 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Ж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22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/>
                        </a:rPr>
                        <a:t>в т.ч.: женских половых органов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Ж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23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A18.1 </a:t>
                      </a:r>
                      <a:r>
                        <a:rPr lang="ru-RU" sz="800" b="0" i="0" u="none" strike="noStrike">
                          <a:latin typeface="Times New Roman"/>
                        </a:rPr>
                        <a:t>часть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rowSpan="2" gridSpan="2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/>
                        </a:rPr>
                        <a:t>  периферических лимфатических узлов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М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A18.2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Ж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25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Из числа больных (стр.01,02) – сельских жителей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М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26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A15 - A19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164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56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27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Ж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27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84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8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30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Из общего числа больных (стр.01,02) иностранных жителей 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М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28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latin typeface="Times New Roman"/>
                        </a:rPr>
                        <a:t>A15 - A19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Ж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29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Из общего числа больных (стр.01,02) больные в подразделениях УИН 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М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30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latin typeface="Times New Roman"/>
                        </a:rPr>
                        <a:t>A15 - A19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Ж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31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Из общего числа больных (стр.01,02) лица БОМЖ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32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A15 - A19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Из общего числа больных (стр.01,02) диагностированы посмертно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М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33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A15 - A19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2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Ж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34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2844" y="5357826"/>
            <a:ext cx="8858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 Сумма строк 9-10 и 11-12 больше общего числа впервые выявленных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бактериовыделителей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Сумма по нозологиям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внелегочного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туберкулеза (стр.17-25) меньше, чем всего (стр.15-16),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т.к. перечислены не все возможные локализации.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 Обязательно заполнять строки иностранцы (28-29), лица БОМЖ (32).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4. Если больной выявлен посмертно и одновременно он иностранец или из ФСИН, или БОМЖ,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то указывать его только один раз в строках 33-34 – посмертное выявление.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romashka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5767" y="5000636"/>
            <a:ext cx="1878233" cy="185736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500174"/>
            <a:ext cx="9144000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	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" y="1571612"/>
          <a:ext cx="9001151" cy="1214448"/>
        </p:xfrm>
        <a:graphic>
          <a:graphicData uri="http://schemas.openxmlformats.org/drawingml/2006/table">
            <a:tbl>
              <a:tblPr/>
              <a:tblGrid>
                <a:gridCol w="3087379"/>
                <a:gridCol w="394676"/>
                <a:gridCol w="394676"/>
                <a:gridCol w="782984"/>
                <a:gridCol w="394676"/>
                <a:gridCol w="394676"/>
                <a:gridCol w="394676"/>
                <a:gridCol w="394676"/>
                <a:gridCol w="394676"/>
                <a:gridCol w="394676"/>
                <a:gridCol w="394676"/>
                <a:gridCol w="394676"/>
                <a:gridCol w="394676"/>
                <a:gridCol w="394676"/>
                <a:gridCol w="394676"/>
              </a:tblGrid>
              <a:tr h="30361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Кроме больных по стр. 01, 02, больные с рецидивом туберкулеза, выявленные в отчетном году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М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35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A15 - A19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98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Ж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36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2"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latin typeface="Times New Roman"/>
                        </a:rPr>
                        <a:t>  из них МБТ+, определяемый любым методом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М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37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latin typeface="Times New Roman"/>
                        </a:rPr>
                        <a:t>A15; A17 - A19 </a:t>
                      </a:r>
                      <a:r>
                        <a:rPr lang="ru-RU" sz="800" b="0" i="0" u="none" strike="noStrike" dirty="0">
                          <a:latin typeface="Times New Roman"/>
                        </a:rPr>
                        <a:t>часть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Ж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38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2844" y="2857496"/>
            <a:ext cx="885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5. Рецидивы (стр.35-36) не включаются в строки 1-2.</a:t>
            </a:r>
          </a:p>
          <a:p>
            <a:r>
              <a:rPr lang="ru-RU" b="1" dirty="0" smtClean="0"/>
              <a:t>6. </a:t>
            </a:r>
            <a:r>
              <a:rPr lang="ru-RU" b="1" dirty="0" err="1" smtClean="0"/>
              <a:t>Бактериовыделители</a:t>
            </a:r>
            <a:r>
              <a:rPr lang="ru-RU" b="1" dirty="0" smtClean="0"/>
              <a:t> (стр.37-38) указываются 1 раз, а не так, как у впервые выявленных.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071942"/>
            <a:ext cx="9612313" cy="129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14282" y="5429264"/>
            <a:ext cx="7643866" cy="92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7. Жители других территорий включают как иностранцев (стр.28-29), так и жителей других субъектов РФ </a:t>
            </a:r>
          </a:p>
          <a:p>
            <a:endParaRPr lang="ru-RU" b="1" dirty="0"/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5000636"/>
            <a:ext cx="8032406" cy="11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714612" y="464344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Таблица 1002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928926" y="378619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Таблица 1001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36" y="4214818"/>
            <a:ext cx="2647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Обычно проблем не возникает.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500174"/>
            <a:ext cx="9144000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	</a:t>
            </a:r>
            <a:endParaRPr lang="ru-RU" sz="2000" dirty="0"/>
          </a:p>
        </p:txBody>
      </p:sp>
      <p:pic>
        <p:nvPicPr>
          <p:cNvPr id="3" name="Рисунок 2" descr="romashka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5767" y="5000636"/>
            <a:ext cx="1878233" cy="18573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7158" y="714356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Типичные ошибки при заполнении ф. № 8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428736"/>
            <a:ext cx="9001156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Данные в форме разнятся с данными полученными во время сверки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Попытка подогнать значения строк по выявлению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бактериовыделителей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среди впервые выявленных так, чтобы сумма выявления равнялась количеству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людей-бактериовыделителей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Арифметические ошибки, невнимательность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Отсутствие лиц БОМЖ и «жителей других территорий»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Без ошибок представлена форма №8 следующими медицинскими организациями: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Тындинская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больница,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Архаринская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больница,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Бурейская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больница,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Завитинская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больница,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Магдагачинская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больница,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Мазановская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больница,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Ромненская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больница,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Серышевская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больница.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romashka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5767" y="5000636"/>
            <a:ext cx="1878233" cy="1857364"/>
          </a:xfrm>
          <a:prstGeom prst="rect">
            <a:avLst/>
          </a:prstGeom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428736"/>
            <a:ext cx="9144000" cy="50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642918"/>
            <a:ext cx="75724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Форма № 33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285860"/>
            <a:ext cx="90011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Составляется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основе «Карты диспансерного наблюдения» ф.030-4у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которой нет сведений   о методе выявления туберкулеза, множественной лекарственной устойчивости МБТ, сочетанной ТБ-ВИЧ инфекции и прочего.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Дополнительно используются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ф. № 081/у «Медицинская карта больного туберкулёзом»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ф. № 066/у «Статистическая карта выбывшего из стационара»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ф. № 106/у «Врачебное свидетельство о смерти»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ф. № 035/у «Журнал для записи заключений ЦВКК» и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ф. № 04-ТБ/у «Журнал регистрации микроскопических      исследований на туберкулёз»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romashka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5767" y="5000636"/>
            <a:ext cx="1878233" cy="185736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500174"/>
            <a:ext cx="9286908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	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7" y="357165"/>
          <a:ext cx="8858307" cy="4500596"/>
        </p:xfrm>
        <a:graphic>
          <a:graphicData uri="http://schemas.openxmlformats.org/drawingml/2006/table">
            <a:tbl>
              <a:tblPr/>
              <a:tblGrid>
                <a:gridCol w="2201472"/>
                <a:gridCol w="301393"/>
                <a:gridCol w="812449"/>
                <a:gridCol w="461916"/>
                <a:gridCol w="461916"/>
                <a:gridCol w="461916"/>
                <a:gridCol w="350945"/>
                <a:gridCol w="110972"/>
                <a:gridCol w="461916"/>
                <a:gridCol w="461916"/>
                <a:gridCol w="461916"/>
                <a:gridCol w="461916"/>
                <a:gridCol w="461916"/>
                <a:gridCol w="347686"/>
                <a:gridCol w="114230"/>
                <a:gridCol w="461916"/>
                <a:gridCol w="461916"/>
              </a:tblGrid>
              <a:tr h="378004">
                <a:tc gridSpan="17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latin typeface="Times New Roman"/>
                        </a:rPr>
                        <a:t>1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. Контингенты больных активным туберкулезом, состоящих под наблюдением данного лечебно-профилактического учреждения</a:t>
                      </a:r>
                    </a:p>
                  </a:txBody>
                  <a:tcPr marL="6793" marR="6793" marT="6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/>
                        </a:rPr>
                        <a:t>(2100)</a:t>
                      </a:r>
                    </a:p>
                  </a:txBody>
                  <a:tcPr marL="6793" marR="6793" marT="6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6793" marR="6793" marT="6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6793" marR="6793" marT="6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6793" marR="6793" marT="6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6793" marR="6793" marT="6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6793" marR="6793" marT="6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6793" marR="6793" marT="6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6793" marR="6793" marT="6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8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Формы туберкулеза</a:t>
                      </a: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№ стро-ки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Код по МКБ-Х пересмотра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Взято на учет в отчетном году больных с первые в жизни установленным диагнозом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Контингенты больных на конец отчетного года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всего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из них: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всего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в том числе: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latin typeface="Times New Roman"/>
                        </a:rPr>
                        <a:t>детей </a:t>
                      </a:r>
                      <a:r>
                        <a:rPr lang="ru-RU" sz="800" b="0" i="0" u="none" strike="noStrike" dirty="0">
                          <a:latin typeface="Times New Roman"/>
                        </a:rPr>
                        <a:t>0-14 лет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подростков  </a:t>
                      </a:r>
                      <a:r>
                        <a:rPr lang="ru-RU" sz="800" b="0" i="0" u="none" strike="noStrike" dirty="0" smtClean="0">
                          <a:latin typeface="Times New Roman"/>
                        </a:rPr>
                        <a:t>15-17 </a:t>
                      </a:r>
                      <a:r>
                        <a:rPr lang="ru-RU" sz="800" b="0" i="0" u="none" strike="noStrike" dirty="0">
                          <a:latin typeface="Times New Roman"/>
                        </a:rPr>
                        <a:t>лет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детей  </a:t>
                      </a:r>
                      <a:r>
                        <a:rPr lang="ru-RU" sz="800" b="0" i="0" u="none" strike="noStrike" dirty="0" smtClean="0">
                          <a:latin typeface="Times New Roman"/>
                        </a:rPr>
                        <a:t>0-14 </a:t>
                      </a:r>
                      <a:r>
                        <a:rPr lang="ru-RU" sz="800" b="0" i="0" u="none" strike="noStrike" dirty="0">
                          <a:latin typeface="Times New Roman"/>
                        </a:rPr>
                        <a:t>лет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подростков </a:t>
                      </a:r>
                      <a:r>
                        <a:rPr lang="ru-RU" sz="800" b="0" i="0" u="none" strike="noStrike" dirty="0" smtClean="0">
                          <a:latin typeface="Times New Roman"/>
                        </a:rPr>
                        <a:t>15-17 лет</a:t>
                      </a:r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7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5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1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1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2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Туберкулез органов дыхания - всего</a:t>
                      </a: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А15; А16; А19 часть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599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22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19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2312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25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20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2334"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latin typeface="Times New Roman"/>
                        </a:rPr>
                        <a:t>в том числе туберкулез легких</a:t>
                      </a: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А15.0-А15.3; А15.7 часть; А16.0-А16.2; А16.7 часть; </a:t>
                      </a:r>
                      <a:r>
                        <a:rPr lang="ru-RU" sz="800" b="0" i="0" u="none" strike="noStrike" dirty="0" smtClean="0">
                          <a:latin typeface="Times New Roman"/>
                        </a:rPr>
                        <a:t>А19</a:t>
                      </a:r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570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9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18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2278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19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284"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/>
                        </a:rPr>
                        <a:t>из него: фиброзно-кавернозный</a:t>
                      </a: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А15.0-А15.3; А16.0-А16.2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330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2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Из общего числа больных туберкулезом легких выявлено в фазе распада</a:t>
                      </a: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246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1202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Из общего числа больных туберкулезом легких выявлено без распада и без бактериовыделения</a:t>
                      </a: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latin typeface="Times New Roman"/>
                        </a:rPr>
                        <a:t>5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288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7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977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2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Другие локализации туберкулеза</a:t>
                      </a: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А17; А18; А19 часть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99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Итого (сумма строк 01, 06)</a:t>
                      </a: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А15-А19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610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24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19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2411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28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20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Имеют инвалидность в связи с туберкулезом</a:t>
                      </a: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33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784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в том числе:                        первой группы</a:t>
                      </a: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776"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/>
                        </a:rPr>
                        <a:t>второй группы  </a:t>
                      </a: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29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608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Обследовано на АТ к ВИЧ</a:t>
                      </a: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607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19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1881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28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20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284"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Times New Roman"/>
                        </a:rPr>
                        <a:t>из них с положительным результатом методом иммунного блотинга</a:t>
                      </a: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5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2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Туберкулез в сочетании с ВИЧ</a:t>
                      </a: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А15-А19 и В20.0 – 23.0;     Z 21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5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14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4929198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Данные по впервые выявленным больным в таб. 2100 ф.33 могут быть меньше, чем в ф.8, за счет лиц БОМЖ и жителей других территорий, которые учитываются только в таб. 2800</a:t>
            </a:r>
          </a:p>
          <a:p>
            <a:pPr marL="342900" indent="-34290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Другие локализации туберкулеза (стр.6 ф.33) соответствуют термину туберкулез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внелегочных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локализаций (стр.15-16 ф.8)</a:t>
            </a:r>
          </a:p>
          <a:p>
            <a:pPr marL="342900" indent="-34290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 Инвалидность стр.8 больше суммы строк 9 и 10, т.к. еще есть 3 группа, которая в форме не прописана</a:t>
            </a:r>
          </a:p>
          <a:p>
            <a:pPr marL="342900" indent="-34290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4. Обследовано на АТ к ВИЧ (стр.11) относится только к больным туберкулезом</a:t>
            </a:r>
          </a:p>
          <a:p>
            <a:pPr marL="342900" indent="-34290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5. Положительный результат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иммуноблотинга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среди контингентов (стр.12 гр.7 )должен быть меньше или равен данным  ф61 табл.2000 стр.3 гр.8</a:t>
            </a:r>
          </a:p>
          <a:p>
            <a:pPr marL="342900" indent="-34290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romashka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5767" y="5000636"/>
            <a:ext cx="1878233" cy="1857364"/>
          </a:xfrm>
          <a:prstGeom prst="rect">
            <a:avLst/>
          </a:prstGeom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50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8620420" cy="136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23528" y="1500174"/>
            <a:ext cx="8571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 В таблице 2110 в строки взрослые включают и детей, очень много арифметических ошибок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В таблице 2120 не бывает ошибок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В таблице 2130 часто не обращают внимание на сноску, где указано из стр.1 гр.7, т.е. только больные ТОД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57158" y="2428868"/>
            <a:ext cx="8001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Выявление больных и некоторых групп риска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таблица 2200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28596" y="3000376"/>
          <a:ext cx="8143932" cy="2786080"/>
        </p:xfrm>
        <a:graphic>
          <a:graphicData uri="http://schemas.openxmlformats.org/drawingml/2006/table">
            <a:tbl>
              <a:tblPr/>
              <a:tblGrid>
                <a:gridCol w="7550877"/>
                <a:gridCol w="593055"/>
              </a:tblGrid>
              <a:tr h="338553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строки.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81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6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Впервые выявлено больных туберкулезом из числа осмотренных на туберкулез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2">
                <a:tc>
                  <a:txBody>
                    <a:bodyPr/>
                    <a:lstStyle/>
                    <a:p>
                      <a:pPr marL="10795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из них с применением: </a:t>
                      </a:r>
                    </a:p>
                    <a:p>
                      <a:pPr marL="10795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туберкулинодиагностики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62">
                <a:tc>
                  <a:txBody>
                    <a:bodyPr/>
                    <a:lstStyle/>
                    <a:p>
                      <a:pPr marL="18034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аллергена туберкулезного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рекомбинантного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в стандартном разведении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62">
                <a:tc>
                  <a:txBody>
                    <a:bodyPr/>
                    <a:lstStyle/>
                    <a:p>
                      <a:pPr marL="10795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флюрографии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62">
                <a:tc>
                  <a:txBody>
                    <a:bodyPr/>
                    <a:lstStyle/>
                    <a:p>
                      <a:pPr marL="10795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бактериологических методов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62">
                <a:tc>
                  <a:txBody>
                    <a:bodyPr/>
                    <a:lstStyle/>
                    <a:p>
                      <a:pPr marL="18034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 том числе методом бактериоскопии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6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Взято на учет в IIIА группу диспансерного учета 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2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Взято на учет в V группу диспансерного учета: </a:t>
                      </a:r>
                    </a:p>
                    <a:p>
                      <a:pPr marL="144145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62">
                <a:tc>
                  <a:txBody>
                    <a:bodyPr/>
                    <a:lstStyle/>
                    <a:p>
                      <a:pPr marL="14414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 том числе в  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62">
                <a:tc>
                  <a:txBody>
                    <a:bodyPr/>
                    <a:lstStyle/>
                    <a:p>
                      <a:pPr marL="14414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                       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925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Кроме того умерло больных от туберкулеза постоянных жителей, диагноз у которых установлен посмертно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4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Кроме того умерло больных от ВИЧ-инфекции постоянных жителей, диагноз туберкулеза у которых установлен посмертно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3528" y="5857891"/>
            <a:ext cx="8640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Сумма строк 2,3,4,5 должна быть равна строке 1 . Один больной показывается один раз, хотя он может быть обследован разными методами, но указывается только один метод выявления.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Не забыть, что данные стр.3 входят как часть в строку 2, а данные стр.6 -в стр.5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romashka_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65767" y="5000636"/>
            <a:ext cx="1878233" cy="1857364"/>
          </a:xfrm>
          <a:prstGeom prst="rect">
            <a:avLst/>
          </a:prstGeom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729526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3" y="214293"/>
          <a:ext cx="8715435" cy="2318795"/>
        </p:xfrm>
        <a:graphic>
          <a:graphicData uri="http://schemas.openxmlformats.org/drawingml/2006/table">
            <a:tbl>
              <a:tblPr/>
              <a:tblGrid>
                <a:gridCol w="667713"/>
                <a:gridCol w="606216"/>
                <a:gridCol w="606216"/>
                <a:gridCol w="298713"/>
                <a:gridCol w="667713"/>
                <a:gridCol w="755573"/>
                <a:gridCol w="755573"/>
                <a:gridCol w="667713"/>
                <a:gridCol w="755573"/>
                <a:gridCol w="755573"/>
                <a:gridCol w="667713"/>
                <a:gridCol w="755573"/>
                <a:gridCol w="755573"/>
              </a:tblGrid>
              <a:tr h="2030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Times New Roman"/>
                        </a:rPr>
                        <a:t>(2300)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latin typeface="Times New Roman"/>
                        </a:rPr>
                        <a:t>3. Движение контингентов больных туберкулезом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27"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Туберкулез органов дыхания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Другие формы туберкулеза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6927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из них туберкулез легких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238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дети                      0-14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подростки 15-17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дети                      0-14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подростки 15-17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дети                      0-14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подростки 15-17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2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2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Взято на учет рецидивов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7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latin typeface="Times New Roman"/>
                        </a:rPr>
                        <a:t>    из них из Ш группы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692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Прибыло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485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485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692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Переведено в Ш группу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857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692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Диагноз туберкулеза снят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692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Выбыло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261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692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Умерло от туберкулеза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5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Умерло от других причин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2714620"/>
            <a:ext cx="84296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 Основная проблема – переход по возрасту из детей в подростки и из подростков во взрослые, перешедших по возрасту учитываем как выбывших в своей возрастной категории, а в следующей возрастной категории – как   прибывших. Иначе межгодовой баланс не сходится, так же арифметические ошибки.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Умерших учитываем только из состоявших на учете.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357158" y="4214818"/>
          <a:ext cx="8248953" cy="668099"/>
        </p:xfrm>
        <a:graphic>
          <a:graphicData uri="http://schemas.openxmlformats.org/presentationml/2006/ole">
            <p:oleObj spid="_x0000_s17409" name="Документ" r:id="rId4" imgW="10214262" imgH="827125" progId="Word.Document.12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2844" y="5143512"/>
            <a:ext cx="8715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1. В графах 4,5,6 табл.2310 дополнительно к стр.7 табл.2300 указываются умершие от туберкулеза, не состоявшие на учете в ПТУ МЗ</a:t>
            </a:r>
          </a:p>
          <a:p>
            <a:pPr marL="342900" indent="-34290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2. В графах 2 (умерло от ТБ больных ТБ+ВИЧ)и 7(из умерших от других причин, умерло больных  ТБ+ВИЧ)  наоборот, показывают часть больных из строк 7 и 8 табл.2300 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3471</Words>
  <Application>Microsoft Office PowerPoint</Application>
  <PresentationFormat>Экран (4:3)</PresentationFormat>
  <Paragraphs>1623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217</cp:revision>
  <dcterms:created xsi:type="dcterms:W3CDTF">2015-10-15T00:50:46Z</dcterms:created>
  <dcterms:modified xsi:type="dcterms:W3CDTF">2015-12-15T00:50:53Z</dcterms:modified>
</cp:coreProperties>
</file>